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96" r:id="rId3"/>
    <p:sldId id="257" r:id="rId4"/>
    <p:sldId id="275" r:id="rId5"/>
    <p:sldId id="276" r:id="rId6"/>
    <p:sldId id="260" r:id="rId7"/>
    <p:sldId id="263" r:id="rId8"/>
    <p:sldId id="261" r:id="rId9"/>
    <p:sldId id="304" r:id="rId10"/>
    <p:sldId id="305" r:id="rId11"/>
    <p:sldId id="306" r:id="rId12"/>
    <p:sldId id="267" r:id="rId13"/>
    <p:sldId id="268" r:id="rId14"/>
    <p:sldId id="269" r:id="rId15"/>
    <p:sldId id="270" r:id="rId16"/>
    <p:sldId id="272" r:id="rId17"/>
    <p:sldId id="273" r:id="rId18"/>
    <p:sldId id="302"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p:normalViewPr>
  <p:slideViewPr>
    <p:cSldViewPr snapToGrid="0">
      <p:cViewPr varScale="1">
        <p:scale>
          <a:sx n="82" d="100"/>
          <a:sy n="82" d="100"/>
        </p:scale>
        <p:origin x="8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5/28/2022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5/28/2022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5/28/2022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5/28/2022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EC05-755C-43EC-85FB-BE2FB13F23B6}"/>
              </a:ext>
            </a:extLst>
          </p:cNvPr>
          <p:cNvSpPr>
            <a:spLocks noGrp="1"/>
          </p:cNvSpPr>
          <p:nvPr>
            <p:ph type="ctrTitle"/>
          </p:nvPr>
        </p:nvSpPr>
        <p:spPr>
          <a:xfrm>
            <a:off x="1600200" y="1048274"/>
            <a:ext cx="8991600" cy="1645920"/>
          </a:xfrm>
        </p:spPr>
        <p:txBody>
          <a:bodyPr/>
          <a:lstStyle/>
          <a:p>
            <a:r>
              <a:rPr lang="en-IN" dirty="0"/>
              <a:t>NEWS PORTAL</a:t>
            </a:r>
          </a:p>
        </p:txBody>
      </p:sp>
      <p:sp>
        <p:nvSpPr>
          <p:cNvPr id="3" name="Subtitle 2">
            <a:extLst>
              <a:ext uri="{FF2B5EF4-FFF2-40B4-BE49-F238E27FC236}">
                <a16:creationId xmlns:a16="http://schemas.microsoft.com/office/drawing/2014/main" id="{A7BD8A48-A5BC-40CA-80C0-B477698D7065}"/>
              </a:ext>
            </a:extLst>
          </p:cNvPr>
          <p:cNvSpPr>
            <a:spLocks noGrp="1"/>
          </p:cNvSpPr>
          <p:nvPr>
            <p:ph type="subTitle" idx="1"/>
          </p:nvPr>
        </p:nvSpPr>
        <p:spPr>
          <a:xfrm>
            <a:off x="2907229" y="3304270"/>
            <a:ext cx="6801612" cy="2505456"/>
          </a:xfrm>
        </p:spPr>
        <p:txBody>
          <a:bodyPr>
            <a:noAutofit/>
          </a:bodyPr>
          <a:lstStyle/>
          <a:p>
            <a:r>
              <a:rPr lang="en-IN" dirty="0"/>
              <a:t>Navaneeth Krishna Tanguturi – 1602-19-737-138</a:t>
            </a:r>
          </a:p>
          <a:p>
            <a:r>
              <a:rPr lang="en-IN" dirty="0"/>
              <a:t>Saketh Verma – 1602-19-737-161</a:t>
            </a:r>
          </a:p>
          <a:p>
            <a:r>
              <a:rPr lang="en-IN" dirty="0"/>
              <a:t>Satwik Kasukurthi – 1602-19-737-165</a:t>
            </a:r>
          </a:p>
        </p:txBody>
      </p:sp>
    </p:spTree>
    <p:extLst>
      <p:ext uri="{BB962C8B-B14F-4D97-AF65-F5344CB8AC3E}">
        <p14:creationId xmlns:p14="http://schemas.microsoft.com/office/powerpoint/2010/main" val="3789568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8CF93-9C79-461D-911F-9FF49848334F}"/>
              </a:ext>
            </a:extLst>
          </p:cNvPr>
          <p:cNvSpPr>
            <a:spLocks noGrp="1"/>
          </p:cNvSpPr>
          <p:nvPr>
            <p:ph idx="1"/>
          </p:nvPr>
        </p:nvSpPr>
        <p:spPr>
          <a:xfrm>
            <a:off x="2231136" y="1538114"/>
            <a:ext cx="7729728" cy="3935034"/>
          </a:xfrm>
        </p:spPr>
        <p:txBody>
          <a:bodyPr>
            <a:normAutofit fontScale="92500" lnSpcReduction="10000"/>
          </a:bodyPr>
          <a:lstStyle/>
          <a:p>
            <a:pPr marL="0" indent="0">
              <a:buNone/>
            </a:pPr>
            <a:r>
              <a:rPr lang="en-IN" sz="2400" dirty="0"/>
              <a:t>Frameworks</a:t>
            </a:r>
          </a:p>
          <a:p>
            <a:pPr marL="0" indent="0">
              <a:buNone/>
            </a:pPr>
            <a:r>
              <a:rPr lang="en-IN" sz="2000" dirty="0"/>
              <a:t>spaCy:</a:t>
            </a:r>
          </a:p>
          <a:p>
            <a:pPr marL="0" indent="0">
              <a:buNone/>
            </a:pPr>
            <a:r>
              <a:rPr lang="en-US" b="0" i="0" dirty="0">
                <a:effectLst/>
              </a:rPr>
              <a:t>spaCy is an open-source software library for advanced natural language processing, written in the programming languages Python and Cython</a:t>
            </a:r>
          </a:p>
          <a:p>
            <a:pPr marL="0" indent="0">
              <a:buNone/>
            </a:pPr>
            <a:endParaRPr lang="en-US" dirty="0"/>
          </a:p>
          <a:p>
            <a:pPr marL="0" indent="0">
              <a:buNone/>
            </a:pPr>
            <a:r>
              <a:rPr lang="en-US" sz="2100" dirty="0"/>
              <a:t>NLTK</a:t>
            </a:r>
            <a:r>
              <a:rPr lang="en-US" dirty="0"/>
              <a:t>:</a:t>
            </a:r>
          </a:p>
          <a:p>
            <a:pPr marL="0" indent="0">
              <a:buNone/>
            </a:pPr>
            <a:r>
              <a:rPr lang="en-US" dirty="0"/>
              <a:t>The Natural Language Toolkit, or more commonly NLTK, is a suite of libraries and programs for symbolic and statistical natural language processing (NLP) for English written in the Python programming language.</a:t>
            </a:r>
          </a:p>
          <a:p>
            <a:pPr marL="0" indent="0">
              <a:buNone/>
            </a:pPr>
            <a:endParaRPr lang="en-US" dirty="0"/>
          </a:p>
          <a:p>
            <a:pPr marL="0" indent="0">
              <a:buNone/>
            </a:pPr>
            <a:r>
              <a:rPr lang="en-IN" dirty="0"/>
              <a:t>These two frameworks would help us summarize texts using unsupervised learning</a:t>
            </a:r>
          </a:p>
          <a:p>
            <a:pPr marL="0" indent="0">
              <a:buNone/>
            </a:pPr>
            <a:endParaRPr lang="en-IN" sz="2000" dirty="0"/>
          </a:p>
        </p:txBody>
      </p:sp>
    </p:spTree>
    <p:extLst>
      <p:ext uri="{BB962C8B-B14F-4D97-AF65-F5344CB8AC3E}">
        <p14:creationId xmlns:p14="http://schemas.microsoft.com/office/powerpoint/2010/main" val="223470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8CF93-9C79-461D-911F-9FF49848334F}"/>
              </a:ext>
            </a:extLst>
          </p:cNvPr>
          <p:cNvSpPr>
            <a:spLocks noGrp="1"/>
          </p:cNvSpPr>
          <p:nvPr>
            <p:ph idx="1"/>
          </p:nvPr>
        </p:nvSpPr>
        <p:spPr>
          <a:xfrm>
            <a:off x="2231136" y="1538114"/>
            <a:ext cx="7729728" cy="3935034"/>
          </a:xfrm>
        </p:spPr>
        <p:txBody>
          <a:bodyPr>
            <a:normAutofit/>
          </a:bodyPr>
          <a:lstStyle/>
          <a:p>
            <a:pPr marL="0" indent="0">
              <a:buNone/>
            </a:pPr>
            <a:r>
              <a:rPr lang="en-IN" sz="2400" dirty="0"/>
              <a:t>Frameworks</a:t>
            </a:r>
          </a:p>
          <a:p>
            <a:pPr marL="0" indent="0">
              <a:buNone/>
            </a:pPr>
            <a:r>
              <a:rPr lang="en-IN" sz="1900" dirty="0"/>
              <a:t>pyttsx3 (Text to Speech):</a:t>
            </a:r>
          </a:p>
          <a:p>
            <a:pPr marL="0" indent="0">
              <a:buNone/>
            </a:pPr>
            <a:r>
              <a:rPr lang="en-IN" sz="1800" dirty="0"/>
              <a:t>pyttsx3 </a:t>
            </a:r>
            <a:r>
              <a:rPr lang="en-IN" sz="1700" dirty="0"/>
              <a:t>is a Python Library and CLI tool to interface with Google Translate’s text-to-speech API. Write spoken mp3 data to file, a file-like object(bytestring) for audio manipulation. This would help people who have difficult reading articles.</a:t>
            </a:r>
          </a:p>
          <a:p>
            <a:pPr marL="0" indent="0">
              <a:buNone/>
            </a:pPr>
            <a:endParaRPr lang="en-IN" dirty="0"/>
          </a:p>
          <a:p>
            <a:pPr marL="0" indent="0">
              <a:buNone/>
            </a:pPr>
            <a:r>
              <a:rPr lang="en-IN" sz="1900" dirty="0"/>
              <a:t>googletrans</a:t>
            </a:r>
            <a:r>
              <a:rPr lang="en-IN" dirty="0"/>
              <a:t>:</a:t>
            </a:r>
          </a:p>
          <a:p>
            <a:pPr marL="0" indent="0">
              <a:buNone/>
            </a:pPr>
            <a:r>
              <a:rPr lang="en-US" sz="1700" dirty="0"/>
              <a:t>Googletrans is a free and unlimited python library that implemented Google Translate API. This uses the Google Translate Ajax API to make calls to such methods as detect and translate. This would help us reach international news to everyone in their comfortable dialect </a:t>
            </a:r>
            <a:endParaRPr lang="en-IN" sz="1700" dirty="0"/>
          </a:p>
          <a:p>
            <a:pPr marL="0" indent="0">
              <a:buNone/>
            </a:pPr>
            <a:endParaRPr lang="en-IN" dirty="0"/>
          </a:p>
          <a:p>
            <a:pPr marL="0" indent="0">
              <a:buNone/>
            </a:pPr>
            <a:endParaRPr lang="en-IN" sz="2000" dirty="0"/>
          </a:p>
        </p:txBody>
      </p:sp>
    </p:spTree>
    <p:extLst>
      <p:ext uri="{BB962C8B-B14F-4D97-AF65-F5344CB8AC3E}">
        <p14:creationId xmlns:p14="http://schemas.microsoft.com/office/powerpoint/2010/main" val="2083098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1636-4BC4-4FE8-AA16-03F1958374CC}"/>
              </a:ext>
            </a:extLst>
          </p:cNvPr>
          <p:cNvSpPr>
            <a:spLocks noGrp="1"/>
          </p:cNvSpPr>
          <p:nvPr>
            <p:ph type="title"/>
          </p:nvPr>
        </p:nvSpPr>
        <p:spPr/>
        <p:txBody>
          <a:bodyPr/>
          <a:lstStyle/>
          <a:p>
            <a:r>
              <a:rPr lang="en-IN" dirty="0"/>
              <a:t>USE-CASES</a:t>
            </a:r>
          </a:p>
        </p:txBody>
      </p:sp>
      <p:sp>
        <p:nvSpPr>
          <p:cNvPr id="3" name="Content Placeholder 2">
            <a:extLst>
              <a:ext uri="{FF2B5EF4-FFF2-40B4-BE49-F238E27FC236}">
                <a16:creationId xmlns:a16="http://schemas.microsoft.com/office/drawing/2014/main" id="{13A3A0D7-6CF4-4D4C-897B-2ADD0F71745F}"/>
              </a:ext>
            </a:extLst>
          </p:cNvPr>
          <p:cNvSpPr>
            <a:spLocks noGrp="1"/>
          </p:cNvSpPr>
          <p:nvPr>
            <p:ph idx="1"/>
          </p:nvPr>
        </p:nvSpPr>
        <p:spPr>
          <a:xfrm>
            <a:off x="2231136" y="2439261"/>
            <a:ext cx="7729728" cy="4200078"/>
          </a:xfrm>
        </p:spPr>
        <p:txBody>
          <a:bodyPr>
            <a:normAutofit lnSpcReduction="10000"/>
          </a:bodyPr>
          <a:lstStyle/>
          <a:p>
            <a:pPr marL="0" indent="0">
              <a:buNone/>
            </a:pPr>
            <a:r>
              <a:rPr lang="en-IN" sz="2400" dirty="0"/>
              <a:t>THE USER</a:t>
            </a:r>
          </a:p>
          <a:p>
            <a:pPr marL="0" indent="0">
              <a:buNone/>
            </a:pPr>
            <a:r>
              <a:rPr lang="en-IN" sz="2000" dirty="0"/>
              <a:t>The user is the newspaper reader, who can read any kind of news that he/she wishes to. The user story of the user is:</a:t>
            </a:r>
          </a:p>
          <a:p>
            <a:pPr marL="342900" lvl="0" indent="-342900">
              <a:buAutoNum type="arabicPeriod"/>
            </a:pPr>
            <a:r>
              <a:rPr lang="en-IN" dirty="0"/>
              <a:t>Register as a new user and login.</a:t>
            </a:r>
          </a:p>
          <a:p>
            <a:pPr marL="342900" lvl="0" indent="-342900">
              <a:buAutoNum type="arabicPeriod"/>
            </a:pPr>
            <a:r>
              <a:rPr lang="en-IN" dirty="0"/>
              <a:t>Read the news articles by category</a:t>
            </a:r>
          </a:p>
          <a:p>
            <a:pPr lvl="1"/>
            <a:r>
              <a:rPr lang="en-IN" dirty="0"/>
              <a:t>Politics</a:t>
            </a:r>
          </a:p>
          <a:p>
            <a:pPr lvl="1"/>
            <a:r>
              <a:rPr lang="en-IN" dirty="0"/>
              <a:t>Business</a:t>
            </a:r>
          </a:p>
          <a:p>
            <a:pPr lvl="1"/>
            <a:r>
              <a:rPr lang="en-IN" dirty="0"/>
              <a:t>Sports</a:t>
            </a:r>
          </a:p>
          <a:p>
            <a:pPr lvl="1"/>
            <a:r>
              <a:rPr lang="en-IN" dirty="0"/>
              <a:t>Film </a:t>
            </a:r>
          </a:p>
          <a:p>
            <a:pPr lvl="1"/>
            <a:r>
              <a:rPr lang="en-IN" dirty="0"/>
              <a:t>Tech</a:t>
            </a:r>
          </a:p>
          <a:p>
            <a:pPr lvl="1"/>
            <a:r>
              <a:rPr lang="en-IN" dirty="0"/>
              <a:t>World</a:t>
            </a:r>
          </a:p>
        </p:txBody>
      </p:sp>
    </p:spTree>
    <p:extLst>
      <p:ext uri="{BB962C8B-B14F-4D97-AF65-F5344CB8AC3E}">
        <p14:creationId xmlns:p14="http://schemas.microsoft.com/office/powerpoint/2010/main" val="244873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9E8854-833E-429B-904A-57E84A09AE8D}"/>
              </a:ext>
            </a:extLst>
          </p:cNvPr>
          <p:cNvSpPr>
            <a:spLocks noGrp="1"/>
          </p:cNvSpPr>
          <p:nvPr>
            <p:ph idx="1"/>
          </p:nvPr>
        </p:nvSpPr>
        <p:spPr>
          <a:xfrm>
            <a:off x="2231136" y="1683887"/>
            <a:ext cx="7729728" cy="3101983"/>
          </a:xfrm>
        </p:spPr>
        <p:txBody>
          <a:bodyPr/>
          <a:lstStyle/>
          <a:p>
            <a:pPr marL="0" lvl="0" indent="0">
              <a:buNone/>
            </a:pPr>
            <a:r>
              <a:rPr lang="en-IN" dirty="0"/>
              <a:t>3.  View/Edit profile (includes updating of user information and profile picture)</a:t>
            </a:r>
          </a:p>
          <a:p>
            <a:pPr marL="0" lvl="0" indent="0">
              <a:buNone/>
            </a:pPr>
            <a:r>
              <a:rPr lang="en-IN" dirty="0"/>
              <a:t>4. Get the summary, Audio Transcription, Translation of post.</a:t>
            </a:r>
          </a:p>
          <a:p>
            <a:pPr marL="0" lvl="0" indent="0">
              <a:buNone/>
            </a:pPr>
            <a:r>
              <a:rPr lang="en-IN" dirty="0"/>
              <a:t>5. Search for live news.</a:t>
            </a:r>
          </a:p>
          <a:p>
            <a:pPr marL="0" lvl="0" indent="0">
              <a:buNone/>
            </a:pPr>
            <a:r>
              <a:rPr lang="en-IN" dirty="0"/>
              <a:t>6. Look at the contact details of the newspaper agency</a:t>
            </a:r>
          </a:p>
          <a:p>
            <a:pPr marL="0" lvl="0" indent="0">
              <a:buNone/>
            </a:pPr>
            <a:r>
              <a:rPr lang="en-IN" dirty="0"/>
              <a:t>7. Logout</a:t>
            </a:r>
          </a:p>
          <a:p>
            <a:r>
              <a:rPr lang="en-IN" dirty="0"/>
              <a:t>After registration, the user has to wait for the verification by the Administrator. Only after being verified, they can access the portal.</a:t>
            </a:r>
          </a:p>
          <a:p>
            <a:endParaRPr lang="en-IN" dirty="0"/>
          </a:p>
        </p:txBody>
      </p:sp>
    </p:spTree>
    <p:extLst>
      <p:ext uri="{BB962C8B-B14F-4D97-AF65-F5344CB8AC3E}">
        <p14:creationId xmlns:p14="http://schemas.microsoft.com/office/powerpoint/2010/main" val="5704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87883B-DFDE-4612-B31F-A1F1C54E7242}"/>
              </a:ext>
            </a:extLst>
          </p:cNvPr>
          <p:cNvSpPr>
            <a:spLocks noGrp="1"/>
          </p:cNvSpPr>
          <p:nvPr>
            <p:ph idx="1"/>
          </p:nvPr>
        </p:nvSpPr>
        <p:spPr>
          <a:xfrm>
            <a:off x="2231136" y="902010"/>
            <a:ext cx="7729728" cy="4743416"/>
          </a:xfrm>
        </p:spPr>
        <p:txBody>
          <a:bodyPr>
            <a:normAutofit/>
          </a:bodyPr>
          <a:lstStyle/>
          <a:p>
            <a:pPr marL="0" indent="0">
              <a:buNone/>
            </a:pPr>
            <a:r>
              <a:rPr lang="en-IN" sz="2400" dirty="0"/>
              <a:t>THE EDITOR </a:t>
            </a:r>
          </a:p>
          <a:p>
            <a:pPr marL="0" indent="0">
              <a:buNone/>
            </a:pPr>
            <a:r>
              <a:rPr lang="en-IN" sz="2000" dirty="0"/>
              <a:t>The Editor is the person that posts the news articles.  The user story of the editor is:</a:t>
            </a:r>
          </a:p>
          <a:p>
            <a:pPr marL="0" lvl="0" indent="0">
              <a:buNone/>
            </a:pPr>
            <a:r>
              <a:rPr lang="en-IN" dirty="0"/>
              <a:t>1. Register and login</a:t>
            </a:r>
          </a:p>
          <a:p>
            <a:pPr marL="0" lvl="0" indent="0">
              <a:buNone/>
            </a:pPr>
            <a:r>
              <a:rPr lang="en-IN" dirty="0"/>
              <a:t>2. Read the news articles by category</a:t>
            </a:r>
          </a:p>
          <a:p>
            <a:pPr lvl="1"/>
            <a:r>
              <a:rPr lang="en-IN" dirty="0"/>
              <a:t>Politics</a:t>
            </a:r>
          </a:p>
          <a:p>
            <a:pPr lvl="1"/>
            <a:r>
              <a:rPr lang="en-IN" dirty="0"/>
              <a:t>Business</a:t>
            </a:r>
          </a:p>
          <a:p>
            <a:pPr lvl="1"/>
            <a:r>
              <a:rPr lang="en-IN" dirty="0"/>
              <a:t>Sports</a:t>
            </a:r>
          </a:p>
          <a:p>
            <a:pPr lvl="1"/>
            <a:r>
              <a:rPr lang="en-IN" dirty="0"/>
              <a:t>Film </a:t>
            </a:r>
          </a:p>
          <a:p>
            <a:pPr lvl="1"/>
            <a:r>
              <a:rPr lang="en-IN" dirty="0"/>
              <a:t>Tech</a:t>
            </a:r>
          </a:p>
          <a:p>
            <a:pPr lvl="1"/>
            <a:r>
              <a:rPr lang="en-IN" dirty="0"/>
              <a:t>World</a:t>
            </a:r>
          </a:p>
          <a:p>
            <a:pPr marL="0" lvl="0" indent="0">
              <a:buNone/>
            </a:pPr>
            <a:r>
              <a:rPr lang="en-IN" dirty="0"/>
              <a:t>3. Add an article</a:t>
            </a:r>
          </a:p>
          <a:p>
            <a:pPr marL="0" indent="0">
              <a:buNone/>
            </a:pPr>
            <a:endParaRPr lang="en-IN" dirty="0"/>
          </a:p>
        </p:txBody>
      </p:sp>
    </p:spTree>
    <p:extLst>
      <p:ext uri="{BB962C8B-B14F-4D97-AF65-F5344CB8AC3E}">
        <p14:creationId xmlns:p14="http://schemas.microsoft.com/office/powerpoint/2010/main" val="2726594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0B4A1-3ECE-4CD3-A216-CB7F96DC83B9}"/>
              </a:ext>
            </a:extLst>
          </p:cNvPr>
          <p:cNvSpPr>
            <a:spLocks noGrp="1"/>
          </p:cNvSpPr>
          <p:nvPr>
            <p:ph idx="1"/>
          </p:nvPr>
        </p:nvSpPr>
        <p:spPr>
          <a:xfrm>
            <a:off x="2231136" y="1413695"/>
            <a:ext cx="7729728" cy="3101983"/>
          </a:xfrm>
        </p:spPr>
        <p:txBody>
          <a:bodyPr/>
          <a:lstStyle/>
          <a:p>
            <a:pPr marL="0" lvl="0" indent="0">
              <a:buNone/>
            </a:pPr>
            <a:r>
              <a:rPr lang="en-IN" dirty="0"/>
              <a:t>4. View ‘my articles’ (includes the editing option to the already posted articles)</a:t>
            </a:r>
          </a:p>
          <a:p>
            <a:pPr marL="0" lvl="0" indent="0">
              <a:buNone/>
            </a:pPr>
            <a:r>
              <a:rPr lang="en-IN" dirty="0"/>
              <a:t>5. View/Edit profile (includes updating of user information and profile picture)</a:t>
            </a:r>
          </a:p>
          <a:p>
            <a:pPr marL="0" lvl="0" indent="0">
              <a:buNone/>
            </a:pPr>
            <a:r>
              <a:rPr lang="en-IN" dirty="0"/>
              <a:t>6. Pen a new post</a:t>
            </a:r>
          </a:p>
          <a:p>
            <a:pPr marL="0" lvl="0" indent="0">
              <a:buNone/>
            </a:pPr>
            <a:r>
              <a:rPr lang="en-IN" dirty="0"/>
              <a:t>7. Look at the contact details of the newspaper agency</a:t>
            </a:r>
          </a:p>
          <a:p>
            <a:pPr marL="0" lvl="0" indent="0">
              <a:buNone/>
            </a:pPr>
            <a:r>
              <a:rPr lang="en-IN" dirty="0"/>
              <a:t>8. Logout</a:t>
            </a:r>
          </a:p>
          <a:p>
            <a:pPr marL="0" lvl="0" indent="0">
              <a:buNone/>
            </a:pPr>
            <a:endParaRPr lang="en-IN" dirty="0"/>
          </a:p>
          <a:p>
            <a:endParaRPr lang="en-IN" dirty="0"/>
          </a:p>
        </p:txBody>
      </p:sp>
    </p:spTree>
    <p:extLst>
      <p:ext uri="{BB962C8B-B14F-4D97-AF65-F5344CB8AC3E}">
        <p14:creationId xmlns:p14="http://schemas.microsoft.com/office/powerpoint/2010/main" val="129911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F473AE-6D38-4A53-B50F-32F5BDA5284E}"/>
              </a:ext>
            </a:extLst>
          </p:cNvPr>
          <p:cNvSpPr>
            <a:spLocks noGrp="1"/>
          </p:cNvSpPr>
          <p:nvPr>
            <p:ph idx="1"/>
          </p:nvPr>
        </p:nvSpPr>
        <p:spPr>
          <a:xfrm>
            <a:off x="2231136" y="835748"/>
            <a:ext cx="7729728" cy="5551800"/>
          </a:xfrm>
        </p:spPr>
        <p:txBody>
          <a:bodyPr>
            <a:normAutofit/>
          </a:bodyPr>
          <a:lstStyle/>
          <a:p>
            <a:pPr marL="0" indent="0">
              <a:buNone/>
            </a:pPr>
            <a:r>
              <a:rPr lang="en-IN" sz="2400" dirty="0"/>
              <a:t>THE ADMINISTRATOR</a:t>
            </a:r>
          </a:p>
          <a:p>
            <a:pPr marL="0" indent="0">
              <a:buNone/>
            </a:pPr>
            <a:r>
              <a:rPr lang="en-IN" sz="2000" dirty="0"/>
              <a:t>The Administrator is responsible to verify the newly registered users. Only after being registered by the Administrator, the users can access the news portal. The user story of the Administrator is:</a:t>
            </a:r>
          </a:p>
          <a:p>
            <a:pPr marL="0" lvl="0" indent="0">
              <a:buNone/>
            </a:pPr>
            <a:r>
              <a:rPr lang="en-IN" dirty="0"/>
              <a:t>1. Login</a:t>
            </a:r>
          </a:p>
          <a:p>
            <a:pPr marL="0" lvl="0" indent="0">
              <a:buNone/>
            </a:pPr>
            <a:r>
              <a:rPr lang="en-IN" dirty="0"/>
              <a:t>2. Read the news articles by category</a:t>
            </a:r>
          </a:p>
          <a:p>
            <a:pPr lvl="1"/>
            <a:r>
              <a:rPr lang="en-IN" dirty="0"/>
              <a:t>Politics</a:t>
            </a:r>
          </a:p>
          <a:p>
            <a:pPr lvl="1"/>
            <a:r>
              <a:rPr lang="en-IN" dirty="0"/>
              <a:t>Business</a:t>
            </a:r>
          </a:p>
          <a:p>
            <a:pPr lvl="1"/>
            <a:r>
              <a:rPr lang="en-IN" dirty="0"/>
              <a:t>Sports</a:t>
            </a:r>
          </a:p>
          <a:p>
            <a:pPr lvl="1"/>
            <a:r>
              <a:rPr lang="en-IN" dirty="0"/>
              <a:t>Film </a:t>
            </a:r>
          </a:p>
          <a:p>
            <a:pPr lvl="1"/>
            <a:r>
              <a:rPr lang="en-IN" dirty="0"/>
              <a:t>Tech</a:t>
            </a:r>
          </a:p>
          <a:p>
            <a:pPr lvl="1"/>
            <a:r>
              <a:rPr lang="en-IN" dirty="0"/>
              <a:t>World</a:t>
            </a:r>
          </a:p>
          <a:p>
            <a:pPr marL="0" lvl="0" indent="0">
              <a:buNone/>
            </a:pPr>
            <a:r>
              <a:rPr lang="en-IN" dirty="0"/>
              <a:t>3. View the list of details of Verified Users (includes the blocking and changing the role options)</a:t>
            </a:r>
          </a:p>
          <a:p>
            <a:pPr marL="0" indent="0">
              <a:buNone/>
            </a:pPr>
            <a:endParaRPr lang="en-IN" dirty="0"/>
          </a:p>
          <a:p>
            <a:pPr marL="0" indent="0">
              <a:buNone/>
            </a:pPr>
            <a:endParaRPr lang="en-IN" sz="2000" dirty="0"/>
          </a:p>
          <a:p>
            <a:pPr marL="0" indent="0">
              <a:buNone/>
            </a:pPr>
            <a:endParaRPr lang="en-IN" dirty="0"/>
          </a:p>
        </p:txBody>
      </p:sp>
    </p:spTree>
    <p:extLst>
      <p:ext uri="{BB962C8B-B14F-4D97-AF65-F5344CB8AC3E}">
        <p14:creationId xmlns:p14="http://schemas.microsoft.com/office/powerpoint/2010/main" val="628174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59F6CF-9BFC-4660-8DB8-A1B2783FC45C}"/>
              </a:ext>
            </a:extLst>
          </p:cNvPr>
          <p:cNvSpPr>
            <a:spLocks noGrp="1"/>
          </p:cNvSpPr>
          <p:nvPr>
            <p:ph idx="1"/>
          </p:nvPr>
        </p:nvSpPr>
        <p:spPr>
          <a:xfrm>
            <a:off x="2231136" y="1432096"/>
            <a:ext cx="7729728" cy="4610895"/>
          </a:xfrm>
        </p:spPr>
        <p:txBody>
          <a:bodyPr/>
          <a:lstStyle/>
          <a:p>
            <a:pPr marL="0" lvl="0" indent="0">
              <a:buNone/>
            </a:pPr>
            <a:r>
              <a:rPr lang="en-IN" dirty="0"/>
              <a:t>4. View the list of details of Non-Verified Users (includes verify and delete options)</a:t>
            </a:r>
          </a:p>
          <a:p>
            <a:pPr marL="0" lvl="0" indent="0">
              <a:buNone/>
            </a:pPr>
            <a:r>
              <a:rPr lang="en-IN" dirty="0"/>
              <a:t>5. View the list of details of Verified News Articles </a:t>
            </a:r>
          </a:p>
          <a:p>
            <a:pPr marL="0" lvl="0" indent="0">
              <a:buNone/>
            </a:pPr>
            <a:r>
              <a:rPr lang="en-IN" dirty="0"/>
              <a:t>6. View the list of details of Non-Verified News Articles </a:t>
            </a:r>
          </a:p>
          <a:p>
            <a:pPr marL="0" lvl="0" indent="0">
              <a:buNone/>
            </a:pPr>
            <a:r>
              <a:rPr lang="en-IN" dirty="0"/>
              <a:t>7. View/Edit the profile</a:t>
            </a:r>
          </a:p>
          <a:p>
            <a:pPr marL="0" lvl="0" indent="0">
              <a:buNone/>
            </a:pPr>
            <a:r>
              <a:rPr lang="en-IN" dirty="0"/>
              <a:t>8. Look at the contact details of newspaper agency</a:t>
            </a:r>
          </a:p>
          <a:p>
            <a:pPr marL="0" lvl="0" indent="0">
              <a:buNone/>
            </a:pPr>
            <a:r>
              <a:rPr lang="en-IN" dirty="0"/>
              <a:t>9. Logout</a:t>
            </a:r>
          </a:p>
          <a:p>
            <a:endParaRPr lang="en-IN" dirty="0"/>
          </a:p>
        </p:txBody>
      </p:sp>
    </p:spTree>
    <p:extLst>
      <p:ext uri="{BB962C8B-B14F-4D97-AF65-F5344CB8AC3E}">
        <p14:creationId xmlns:p14="http://schemas.microsoft.com/office/powerpoint/2010/main" val="3441352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5A38-98F8-4D29-B01C-8DAB1447939F}"/>
              </a:ext>
            </a:extLst>
          </p:cNvPr>
          <p:cNvSpPr>
            <a:spLocks noGrp="1"/>
          </p:cNvSpPr>
          <p:nvPr>
            <p:ph type="title"/>
          </p:nvPr>
        </p:nvSpPr>
        <p:spPr/>
        <p:txBody>
          <a:bodyPr/>
          <a:lstStyle/>
          <a:p>
            <a:r>
              <a:rPr lang="en-IN" dirty="0"/>
              <a:t>HIGH LEVEL ARCHITECTURE</a:t>
            </a:r>
          </a:p>
        </p:txBody>
      </p:sp>
      <p:pic>
        <p:nvPicPr>
          <p:cNvPr id="7" name="Picture 6">
            <a:extLst>
              <a:ext uri="{FF2B5EF4-FFF2-40B4-BE49-F238E27FC236}">
                <a16:creationId xmlns:a16="http://schemas.microsoft.com/office/drawing/2014/main" id="{74914FC5-9BEA-481E-821D-6F1B66C8A999}"/>
              </a:ext>
            </a:extLst>
          </p:cNvPr>
          <p:cNvPicPr>
            <a:picLocks noChangeAspect="1"/>
          </p:cNvPicPr>
          <p:nvPr/>
        </p:nvPicPr>
        <p:blipFill>
          <a:blip r:embed="rId2"/>
          <a:stretch>
            <a:fillRect/>
          </a:stretch>
        </p:blipFill>
        <p:spPr>
          <a:xfrm>
            <a:off x="3238500" y="3140169"/>
            <a:ext cx="5715000" cy="3429000"/>
          </a:xfrm>
          <a:prstGeom prst="rect">
            <a:avLst/>
          </a:prstGeom>
        </p:spPr>
      </p:pic>
      <p:sp>
        <p:nvSpPr>
          <p:cNvPr id="8" name="TextBox 7">
            <a:extLst>
              <a:ext uri="{FF2B5EF4-FFF2-40B4-BE49-F238E27FC236}">
                <a16:creationId xmlns:a16="http://schemas.microsoft.com/office/drawing/2014/main" id="{B64778B7-52DE-4811-9F8A-169C861582AB}"/>
              </a:ext>
            </a:extLst>
          </p:cNvPr>
          <p:cNvSpPr txBox="1"/>
          <p:nvPr/>
        </p:nvSpPr>
        <p:spPr>
          <a:xfrm>
            <a:off x="2231136" y="2464904"/>
            <a:ext cx="7729728" cy="369332"/>
          </a:xfrm>
          <a:prstGeom prst="rect">
            <a:avLst/>
          </a:prstGeom>
          <a:noFill/>
        </p:spPr>
        <p:txBody>
          <a:bodyPr wrap="square" rtlCol="0">
            <a:spAutoFit/>
          </a:bodyPr>
          <a:lstStyle/>
          <a:p>
            <a:pPr algn="ctr"/>
            <a:r>
              <a:rPr lang="en-IN" dirty="0"/>
              <a:t>Flask follow MVC Architecture</a:t>
            </a:r>
          </a:p>
        </p:txBody>
      </p:sp>
    </p:spTree>
    <p:extLst>
      <p:ext uri="{BB962C8B-B14F-4D97-AF65-F5344CB8AC3E}">
        <p14:creationId xmlns:p14="http://schemas.microsoft.com/office/powerpoint/2010/main" val="3737709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C460-49DB-4CE9-AE96-A759A5A49DE1}"/>
              </a:ext>
            </a:extLst>
          </p:cNvPr>
          <p:cNvSpPr>
            <a:spLocks noGrp="1"/>
          </p:cNvSpPr>
          <p:nvPr>
            <p:ph type="title"/>
          </p:nvPr>
        </p:nvSpPr>
        <p:spPr>
          <a:xfrm>
            <a:off x="2231136" y="255565"/>
            <a:ext cx="7729728" cy="1188720"/>
          </a:xfrm>
        </p:spPr>
        <p:txBody>
          <a:bodyPr/>
          <a:lstStyle/>
          <a:p>
            <a:r>
              <a:rPr lang="en-US" dirty="0"/>
              <a:t>UML DIAGRAMS (Class Diagram)</a:t>
            </a:r>
            <a:endParaRPr lang="en-IN" dirty="0"/>
          </a:p>
        </p:txBody>
      </p:sp>
      <p:pic>
        <p:nvPicPr>
          <p:cNvPr id="5" name="Content Placeholder 4">
            <a:extLst>
              <a:ext uri="{FF2B5EF4-FFF2-40B4-BE49-F238E27FC236}">
                <a16:creationId xmlns:a16="http://schemas.microsoft.com/office/drawing/2014/main" id="{D4855058-6542-4200-BD10-1ACE4ECD6EF6}"/>
              </a:ext>
            </a:extLst>
          </p:cNvPr>
          <p:cNvPicPr>
            <a:picLocks noGrp="1" noChangeAspect="1"/>
          </p:cNvPicPr>
          <p:nvPr>
            <p:ph idx="1"/>
          </p:nvPr>
        </p:nvPicPr>
        <p:blipFill>
          <a:blip r:embed="rId2"/>
          <a:stretch>
            <a:fillRect/>
          </a:stretch>
        </p:blipFill>
        <p:spPr>
          <a:xfrm>
            <a:off x="2808895" y="1710132"/>
            <a:ext cx="6574210" cy="4892303"/>
          </a:xfrm>
        </p:spPr>
      </p:pic>
    </p:spTree>
    <p:extLst>
      <p:ext uri="{BB962C8B-B14F-4D97-AF65-F5344CB8AC3E}">
        <p14:creationId xmlns:p14="http://schemas.microsoft.com/office/powerpoint/2010/main" val="1058316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D3E4-39FB-434F-A081-5B8214C44A6F}"/>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9C3DF7CD-C5B0-4BC7-BC84-59D774970EBD}"/>
              </a:ext>
            </a:extLst>
          </p:cNvPr>
          <p:cNvSpPr>
            <a:spLocks noGrp="1"/>
          </p:cNvSpPr>
          <p:nvPr>
            <p:ph idx="1"/>
          </p:nvPr>
        </p:nvSpPr>
        <p:spPr/>
        <p:txBody>
          <a:bodyPr>
            <a:normAutofit/>
          </a:bodyPr>
          <a:lstStyle/>
          <a:p>
            <a:r>
              <a:rPr lang="en-IN" dirty="0"/>
              <a:t>ABSTRACT</a:t>
            </a:r>
          </a:p>
          <a:p>
            <a:r>
              <a:rPr lang="en-IN" dirty="0"/>
              <a:t>PROBLEM STATEMENT</a:t>
            </a:r>
          </a:p>
          <a:p>
            <a:r>
              <a:rPr lang="en-IN" dirty="0"/>
              <a:t>SOLUTION STATEMENT</a:t>
            </a:r>
          </a:p>
          <a:p>
            <a:r>
              <a:rPr lang="en-IN" dirty="0"/>
              <a:t>TECHNOLOGY USED</a:t>
            </a:r>
          </a:p>
          <a:p>
            <a:r>
              <a:rPr lang="en-IN" dirty="0"/>
              <a:t>USE CASES</a:t>
            </a:r>
          </a:p>
          <a:p>
            <a:r>
              <a:rPr lang="en-IN" dirty="0"/>
              <a:t>HIGH LEVEL ARCHITECTURE</a:t>
            </a:r>
          </a:p>
          <a:p>
            <a:endParaRPr lang="en-IN" dirty="0"/>
          </a:p>
          <a:p>
            <a:endParaRPr lang="en-IN" dirty="0"/>
          </a:p>
        </p:txBody>
      </p:sp>
    </p:spTree>
    <p:extLst>
      <p:ext uri="{BB962C8B-B14F-4D97-AF65-F5344CB8AC3E}">
        <p14:creationId xmlns:p14="http://schemas.microsoft.com/office/powerpoint/2010/main" val="388472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09127-276A-2D39-AF2C-691426E30000}"/>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000"/>
              <a:t>IMPLEMENTATION</a:t>
            </a:r>
          </a:p>
        </p:txBody>
      </p:sp>
      <p:sp>
        <p:nvSpPr>
          <p:cNvPr id="3" name="Content Placeholder 2">
            <a:extLst>
              <a:ext uri="{FF2B5EF4-FFF2-40B4-BE49-F238E27FC236}">
                <a16:creationId xmlns:a16="http://schemas.microsoft.com/office/drawing/2014/main" id="{9A34D446-9DBD-1104-C82D-87053667819F}"/>
              </a:ext>
            </a:extLst>
          </p:cNvPr>
          <p:cNvSpPr>
            <a:spLocks noGrp="1"/>
          </p:cNvSpPr>
          <p:nvPr>
            <p:ph idx="1"/>
          </p:nvPr>
        </p:nvSpPr>
        <p:spPr>
          <a:xfrm>
            <a:off x="1121822" y="4352544"/>
            <a:ext cx="2410650" cy="1239894"/>
          </a:xfrm>
        </p:spPr>
        <p:txBody>
          <a:bodyPr vert="horz" lIns="91440" tIns="45720" rIns="91440" bIns="45720" rtlCol="0">
            <a:normAutofit/>
          </a:bodyPr>
          <a:lstStyle/>
          <a:p>
            <a:pPr marL="0" indent="0" algn="ctr">
              <a:buNone/>
            </a:pPr>
            <a:r>
              <a:rPr lang="en-US" kern="1200">
                <a:solidFill>
                  <a:srgbClr val="FFFFFF"/>
                </a:solidFill>
                <a:latin typeface="+mn-lt"/>
                <a:ea typeface="+mn-ea"/>
                <a:cs typeface="+mn-cs"/>
              </a:rPr>
              <a:t>Home Page</a:t>
            </a:r>
          </a:p>
        </p:txBody>
      </p:sp>
      <p:pic>
        <p:nvPicPr>
          <p:cNvPr id="4" name="Picture 3" descr="Graphical user interface&#10;&#10;Description automatically generated">
            <a:extLst>
              <a:ext uri="{FF2B5EF4-FFF2-40B4-BE49-F238E27FC236}">
                <a16:creationId xmlns:a16="http://schemas.microsoft.com/office/drawing/2014/main" id="{C4D20BB3-2DA0-4ABA-7DCA-6C6BA8304A7F}"/>
              </a:ext>
            </a:extLst>
          </p:cNvPr>
          <p:cNvPicPr>
            <a:picLocks noChangeAspect="1"/>
          </p:cNvPicPr>
          <p:nvPr/>
        </p:nvPicPr>
        <p:blipFill>
          <a:blip r:embed="rId2"/>
          <a:stretch>
            <a:fillRect/>
          </a:stretch>
        </p:blipFill>
        <p:spPr>
          <a:xfrm>
            <a:off x="5294376" y="1605575"/>
            <a:ext cx="6257544" cy="3332143"/>
          </a:xfrm>
          <a:prstGeom prst="rect">
            <a:avLst/>
          </a:prstGeom>
        </p:spPr>
      </p:pic>
    </p:spTree>
    <p:extLst>
      <p:ext uri="{BB962C8B-B14F-4D97-AF65-F5344CB8AC3E}">
        <p14:creationId xmlns:p14="http://schemas.microsoft.com/office/powerpoint/2010/main" val="3363612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FE8BD2-BD3C-1B1F-97B2-151E2F2C41A4}"/>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000"/>
              <a:t>IMPLEMENTATION</a:t>
            </a:r>
          </a:p>
        </p:txBody>
      </p:sp>
      <p:sp>
        <p:nvSpPr>
          <p:cNvPr id="3" name="Content Placeholder 2">
            <a:extLst>
              <a:ext uri="{FF2B5EF4-FFF2-40B4-BE49-F238E27FC236}">
                <a16:creationId xmlns:a16="http://schemas.microsoft.com/office/drawing/2014/main" id="{96B52166-FA7D-B49E-953A-F48E711E8568}"/>
              </a:ext>
            </a:extLst>
          </p:cNvPr>
          <p:cNvSpPr>
            <a:spLocks noGrp="1"/>
          </p:cNvSpPr>
          <p:nvPr>
            <p:ph idx="1"/>
          </p:nvPr>
        </p:nvSpPr>
        <p:spPr>
          <a:xfrm>
            <a:off x="1121822" y="4352544"/>
            <a:ext cx="2410650" cy="1239894"/>
          </a:xfrm>
        </p:spPr>
        <p:txBody>
          <a:bodyPr vert="horz" lIns="91440" tIns="45720" rIns="91440" bIns="45720" rtlCol="0">
            <a:normAutofit/>
          </a:bodyPr>
          <a:lstStyle/>
          <a:p>
            <a:pPr marL="0" indent="0" algn="ctr">
              <a:buNone/>
            </a:pPr>
            <a:r>
              <a:rPr lang="en-US" kern="1200">
                <a:solidFill>
                  <a:srgbClr val="FFFFFF"/>
                </a:solidFill>
                <a:latin typeface="+mn-lt"/>
                <a:ea typeface="+mn-ea"/>
                <a:cs typeface="+mn-cs"/>
              </a:rPr>
              <a:t>Register</a:t>
            </a:r>
          </a:p>
        </p:txBody>
      </p:sp>
      <p:pic>
        <p:nvPicPr>
          <p:cNvPr id="4" name="Picture 3" descr="A picture containing chart&#10;&#10;Description automatically generated">
            <a:extLst>
              <a:ext uri="{FF2B5EF4-FFF2-40B4-BE49-F238E27FC236}">
                <a16:creationId xmlns:a16="http://schemas.microsoft.com/office/drawing/2014/main" id="{DB722ED4-89B5-3EBC-7DE8-722AEE587B00}"/>
              </a:ext>
            </a:extLst>
          </p:cNvPr>
          <p:cNvPicPr>
            <a:picLocks noChangeAspect="1"/>
          </p:cNvPicPr>
          <p:nvPr/>
        </p:nvPicPr>
        <p:blipFill>
          <a:blip r:embed="rId2"/>
          <a:stretch>
            <a:fillRect/>
          </a:stretch>
        </p:blipFill>
        <p:spPr>
          <a:xfrm>
            <a:off x="5294376" y="1605575"/>
            <a:ext cx="6257544" cy="3332143"/>
          </a:xfrm>
          <a:prstGeom prst="rect">
            <a:avLst/>
          </a:prstGeom>
        </p:spPr>
      </p:pic>
    </p:spTree>
    <p:extLst>
      <p:ext uri="{BB962C8B-B14F-4D97-AF65-F5344CB8AC3E}">
        <p14:creationId xmlns:p14="http://schemas.microsoft.com/office/powerpoint/2010/main" val="356893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DE617-2ACB-5011-1313-CAEE89C67EBF}"/>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000"/>
              <a:t>implementation</a:t>
            </a:r>
          </a:p>
        </p:txBody>
      </p:sp>
      <p:sp>
        <p:nvSpPr>
          <p:cNvPr id="3" name="Content Placeholder 2">
            <a:extLst>
              <a:ext uri="{FF2B5EF4-FFF2-40B4-BE49-F238E27FC236}">
                <a16:creationId xmlns:a16="http://schemas.microsoft.com/office/drawing/2014/main" id="{34C13A4D-B597-7647-D06B-5FE2873C2025}"/>
              </a:ext>
            </a:extLst>
          </p:cNvPr>
          <p:cNvSpPr>
            <a:spLocks noGrp="1"/>
          </p:cNvSpPr>
          <p:nvPr>
            <p:ph idx="1"/>
          </p:nvPr>
        </p:nvSpPr>
        <p:spPr>
          <a:xfrm>
            <a:off x="1121822" y="4352544"/>
            <a:ext cx="2410650" cy="1239894"/>
          </a:xfrm>
        </p:spPr>
        <p:txBody>
          <a:bodyPr vert="horz" lIns="91440" tIns="45720" rIns="91440" bIns="45720" rtlCol="0">
            <a:normAutofit/>
          </a:bodyPr>
          <a:lstStyle/>
          <a:p>
            <a:pPr marL="0" indent="0" algn="ctr">
              <a:buNone/>
            </a:pPr>
            <a:r>
              <a:rPr lang="en-US" kern="1200">
                <a:solidFill>
                  <a:srgbClr val="FFFFFF"/>
                </a:solidFill>
                <a:latin typeface="+mn-lt"/>
                <a:ea typeface="+mn-ea"/>
                <a:cs typeface="+mn-cs"/>
              </a:rPr>
              <a:t>Login</a:t>
            </a:r>
          </a:p>
        </p:txBody>
      </p:sp>
      <p:pic>
        <p:nvPicPr>
          <p:cNvPr id="4" name="Picture 3" descr="Graphical user interface&#10;&#10;Description automatically generated">
            <a:extLst>
              <a:ext uri="{FF2B5EF4-FFF2-40B4-BE49-F238E27FC236}">
                <a16:creationId xmlns:a16="http://schemas.microsoft.com/office/drawing/2014/main" id="{6CC65F1E-47E2-53E9-4C6F-10375672F897}"/>
              </a:ext>
            </a:extLst>
          </p:cNvPr>
          <p:cNvPicPr>
            <a:picLocks noChangeAspect="1"/>
          </p:cNvPicPr>
          <p:nvPr/>
        </p:nvPicPr>
        <p:blipFill>
          <a:blip r:embed="rId2"/>
          <a:stretch>
            <a:fillRect/>
          </a:stretch>
        </p:blipFill>
        <p:spPr>
          <a:xfrm>
            <a:off x="5294376" y="1613398"/>
            <a:ext cx="6257544" cy="3316498"/>
          </a:xfrm>
          <a:prstGeom prst="rect">
            <a:avLst/>
          </a:prstGeom>
        </p:spPr>
      </p:pic>
    </p:spTree>
    <p:extLst>
      <p:ext uri="{BB962C8B-B14F-4D97-AF65-F5344CB8AC3E}">
        <p14:creationId xmlns:p14="http://schemas.microsoft.com/office/powerpoint/2010/main" val="1056349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909C3-49E0-DAFB-1FE0-2801DBC8175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000"/>
              <a:t>implementation</a:t>
            </a:r>
          </a:p>
        </p:txBody>
      </p:sp>
      <p:sp>
        <p:nvSpPr>
          <p:cNvPr id="3" name="Content Placeholder 2">
            <a:extLst>
              <a:ext uri="{FF2B5EF4-FFF2-40B4-BE49-F238E27FC236}">
                <a16:creationId xmlns:a16="http://schemas.microsoft.com/office/drawing/2014/main" id="{F5AFF1B3-737A-B6D1-B4F5-FB15D3FF5375}"/>
              </a:ext>
            </a:extLst>
          </p:cNvPr>
          <p:cNvSpPr>
            <a:spLocks noGrp="1"/>
          </p:cNvSpPr>
          <p:nvPr>
            <p:ph idx="1"/>
          </p:nvPr>
        </p:nvSpPr>
        <p:spPr>
          <a:xfrm>
            <a:off x="1121822" y="4352544"/>
            <a:ext cx="2410650" cy="1239894"/>
          </a:xfrm>
        </p:spPr>
        <p:txBody>
          <a:bodyPr vert="horz" lIns="91440" tIns="45720" rIns="91440" bIns="45720" rtlCol="0">
            <a:normAutofit/>
          </a:bodyPr>
          <a:lstStyle/>
          <a:p>
            <a:pPr marL="0" indent="0" algn="ctr">
              <a:buNone/>
            </a:pPr>
            <a:r>
              <a:rPr lang="en-US" u="sng" kern="1200" dirty="0">
                <a:solidFill>
                  <a:srgbClr val="FFFFFF"/>
                </a:solidFill>
                <a:latin typeface="+mn-lt"/>
                <a:ea typeface="+mn-ea"/>
                <a:cs typeface="+mn-cs"/>
              </a:rPr>
              <a:t>Profile</a:t>
            </a:r>
            <a:br>
              <a:rPr lang="en-US" kern="1200" dirty="0">
                <a:solidFill>
                  <a:srgbClr val="FFFFFF"/>
                </a:solidFill>
                <a:latin typeface="+mn-lt"/>
                <a:ea typeface="+mn-ea"/>
                <a:cs typeface="+mn-cs"/>
              </a:rPr>
            </a:br>
            <a:r>
              <a:rPr lang="en-US" kern="1200" dirty="0">
                <a:solidFill>
                  <a:srgbClr val="FFFFFF"/>
                </a:solidFill>
                <a:latin typeface="+mn-lt"/>
                <a:ea typeface="+mn-ea"/>
                <a:cs typeface="+mn-cs"/>
              </a:rPr>
              <a:t>User can edit his/her details or upload a new image as profile picture.</a:t>
            </a:r>
          </a:p>
        </p:txBody>
      </p:sp>
      <p:pic>
        <p:nvPicPr>
          <p:cNvPr id="7" name="Picture 6" descr="Graphical user interface, text&#10;&#10;Description automatically generated">
            <a:extLst>
              <a:ext uri="{FF2B5EF4-FFF2-40B4-BE49-F238E27FC236}">
                <a16:creationId xmlns:a16="http://schemas.microsoft.com/office/drawing/2014/main" id="{54F04DD8-FE2B-4B53-5D50-277CA67565C6}"/>
              </a:ext>
            </a:extLst>
          </p:cNvPr>
          <p:cNvPicPr>
            <a:picLocks noChangeAspect="1"/>
          </p:cNvPicPr>
          <p:nvPr/>
        </p:nvPicPr>
        <p:blipFill>
          <a:blip r:embed="rId2"/>
          <a:stretch>
            <a:fillRect/>
          </a:stretch>
        </p:blipFill>
        <p:spPr>
          <a:xfrm>
            <a:off x="5294376" y="1605575"/>
            <a:ext cx="6257544" cy="3332143"/>
          </a:xfrm>
          <a:prstGeom prst="rect">
            <a:avLst/>
          </a:prstGeom>
        </p:spPr>
      </p:pic>
    </p:spTree>
    <p:extLst>
      <p:ext uri="{BB962C8B-B14F-4D97-AF65-F5344CB8AC3E}">
        <p14:creationId xmlns:p14="http://schemas.microsoft.com/office/powerpoint/2010/main" val="535733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FCA80-47DC-41D8-4F2F-D0DA6C1E612C}"/>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000"/>
              <a:t>implementation</a:t>
            </a:r>
          </a:p>
        </p:txBody>
      </p:sp>
      <p:sp>
        <p:nvSpPr>
          <p:cNvPr id="3" name="Content Placeholder 2">
            <a:extLst>
              <a:ext uri="{FF2B5EF4-FFF2-40B4-BE49-F238E27FC236}">
                <a16:creationId xmlns:a16="http://schemas.microsoft.com/office/drawing/2014/main" id="{6F375778-E13C-66E3-97B7-C6A80F406557}"/>
              </a:ext>
            </a:extLst>
          </p:cNvPr>
          <p:cNvSpPr>
            <a:spLocks noGrp="1"/>
          </p:cNvSpPr>
          <p:nvPr>
            <p:ph idx="1"/>
          </p:nvPr>
        </p:nvSpPr>
        <p:spPr>
          <a:xfrm>
            <a:off x="1121822" y="4352544"/>
            <a:ext cx="2410650" cy="1239894"/>
          </a:xfrm>
        </p:spPr>
        <p:txBody>
          <a:bodyPr vert="horz" lIns="91440" tIns="45720" rIns="91440" bIns="45720" rtlCol="0">
            <a:normAutofit fontScale="85000" lnSpcReduction="10000"/>
          </a:bodyPr>
          <a:lstStyle/>
          <a:p>
            <a:pPr marL="0" indent="0" algn="ctr">
              <a:buNone/>
            </a:pPr>
            <a:r>
              <a:rPr lang="en-US" u="sng" kern="1200" dirty="0">
                <a:solidFill>
                  <a:srgbClr val="FFFFFF"/>
                </a:solidFill>
                <a:latin typeface="+mn-lt"/>
                <a:ea typeface="+mn-ea"/>
                <a:cs typeface="+mn-cs"/>
              </a:rPr>
              <a:t>Add a New Post</a:t>
            </a:r>
          </a:p>
          <a:p>
            <a:pPr marL="0" indent="0" algn="ctr">
              <a:buNone/>
            </a:pPr>
            <a:r>
              <a:rPr lang="en-US" kern="1200" dirty="0">
                <a:solidFill>
                  <a:srgbClr val="FFFFFF"/>
                </a:solidFill>
                <a:latin typeface="+mn-lt"/>
                <a:ea typeface="+mn-ea"/>
                <a:cs typeface="+mn-cs"/>
              </a:rPr>
              <a:t>Sentiment Analysis is done on the description to make sure no reader is offended</a:t>
            </a:r>
          </a:p>
        </p:txBody>
      </p:sp>
      <p:pic>
        <p:nvPicPr>
          <p:cNvPr id="5" name="Picture 4" descr="Graphical user interface&#10;&#10;Description automatically generated">
            <a:extLst>
              <a:ext uri="{FF2B5EF4-FFF2-40B4-BE49-F238E27FC236}">
                <a16:creationId xmlns:a16="http://schemas.microsoft.com/office/drawing/2014/main" id="{A91FDE67-BC94-202D-2500-53E668BB7882}"/>
              </a:ext>
            </a:extLst>
          </p:cNvPr>
          <p:cNvPicPr>
            <a:picLocks noChangeAspect="1"/>
          </p:cNvPicPr>
          <p:nvPr/>
        </p:nvPicPr>
        <p:blipFill>
          <a:blip r:embed="rId2"/>
          <a:stretch>
            <a:fillRect/>
          </a:stretch>
        </p:blipFill>
        <p:spPr>
          <a:xfrm>
            <a:off x="5294376" y="1605575"/>
            <a:ext cx="6257544" cy="3332143"/>
          </a:xfrm>
          <a:prstGeom prst="rect">
            <a:avLst/>
          </a:prstGeom>
        </p:spPr>
      </p:pic>
    </p:spTree>
    <p:extLst>
      <p:ext uri="{BB962C8B-B14F-4D97-AF65-F5344CB8AC3E}">
        <p14:creationId xmlns:p14="http://schemas.microsoft.com/office/powerpoint/2010/main" val="1400229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AC7F5-D123-22B1-E723-0FDD09860765}"/>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000"/>
              <a:t>implementation</a:t>
            </a:r>
          </a:p>
        </p:txBody>
      </p:sp>
      <p:sp>
        <p:nvSpPr>
          <p:cNvPr id="3" name="Content Placeholder 2">
            <a:extLst>
              <a:ext uri="{FF2B5EF4-FFF2-40B4-BE49-F238E27FC236}">
                <a16:creationId xmlns:a16="http://schemas.microsoft.com/office/drawing/2014/main" id="{0F0C72D5-32D0-44A1-2F10-CBF5B20EEC58}"/>
              </a:ext>
            </a:extLst>
          </p:cNvPr>
          <p:cNvSpPr>
            <a:spLocks noGrp="1"/>
          </p:cNvSpPr>
          <p:nvPr>
            <p:ph idx="1"/>
          </p:nvPr>
        </p:nvSpPr>
        <p:spPr>
          <a:xfrm>
            <a:off x="1121822" y="4352544"/>
            <a:ext cx="2410650" cy="1239894"/>
          </a:xfrm>
        </p:spPr>
        <p:txBody>
          <a:bodyPr vert="horz" lIns="91440" tIns="45720" rIns="91440" bIns="45720" rtlCol="0">
            <a:normAutofit fontScale="85000" lnSpcReduction="10000"/>
          </a:bodyPr>
          <a:lstStyle/>
          <a:p>
            <a:pPr marL="0" indent="0" algn="ctr">
              <a:buNone/>
            </a:pPr>
            <a:r>
              <a:rPr lang="en-US" u="sng" kern="1200" dirty="0">
                <a:solidFill>
                  <a:srgbClr val="FFFFFF"/>
                </a:solidFill>
                <a:latin typeface="+mn-lt"/>
                <a:ea typeface="+mn-ea"/>
                <a:cs typeface="+mn-cs"/>
              </a:rPr>
              <a:t>View Articles</a:t>
            </a:r>
          </a:p>
          <a:p>
            <a:pPr marL="0" indent="0" algn="ctr">
              <a:buNone/>
            </a:pPr>
            <a:r>
              <a:rPr lang="en-US" dirty="0">
                <a:solidFill>
                  <a:srgbClr val="FFFFFF"/>
                </a:solidFill>
              </a:rPr>
              <a:t>Editor can see all his written articles here and can choose to delete them.</a:t>
            </a:r>
            <a:endParaRPr lang="en-US" kern="1200" dirty="0">
              <a:solidFill>
                <a:srgbClr val="FFFFFF"/>
              </a:solidFill>
              <a:latin typeface="+mn-lt"/>
              <a:ea typeface="+mn-ea"/>
              <a:cs typeface="+mn-cs"/>
            </a:endParaRPr>
          </a:p>
        </p:txBody>
      </p:sp>
      <p:pic>
        <p:nvPicPr>
          <p:cNvPr id="4" name="Picture 3">
            <a:extLst>
              <a:ext uri="{FF2B5EF4-FFF2-40B4-BE49-F238E27FC236}">
                <a16:creationId xmlns:a16="http://schemas.microsoft.com/office/drawing/2014/main" id="{ECC29505-382A-A8C3-927E-593742E5ABD4}"/>
              </a:ext>
            </a:extLst>
          </p:cNvPr>
          <p:cNvPicPr>
            <a:picLocks noChangeAspect="1"/>
          </p:cNvPicPr>
          <p:nvPr/>
        </p:nvPicPr>
        <p:blipFill>
          <a:blip r:embed="rId2"/>
          <a:stretch>
            <a:fillRect/>
          </a:stretch>
        </p:blipFill>
        <p:spPr>
          <a:xfrm>
            <a:off x="5294376" y="1605575"/>
            <a:ext cx="6257544" cy="3332143"/>
          </a:xfrm>
          <a:prstGeom prst="rect">
            <a:avLst/>
          </a:prstGeom>
        </p:spPr>
      </p:pic>
    </p:spTree>
    <p:extLst>
      <p:ext uri="{BB962C8B-B14F-4D97-AF65-F5344CB8AC3E}">
        <p14:creationId xmlns:p14="http://schemas.microsoft.com/office/powerpoint/2010/main" val="1290168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671B04-9347-2908-7860-CD384C65DC1E}"/>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000"/>
              <a:t>implementation</a:t>
            </a:r>
          </a:p>
        </p:txBody>
      </p:sp>
      <p:sp>
        <p:nvSpPr>
          <p:cNvPr id="3" name="Content Placeholder 2">
            <a:extLst>
              <a:ext uri="{FF2B5EF4-FFF2-40B4-BE49-F238E27FC236}">
                <a16:creationId xmlns:a16="http://schemas.microsoft.com/office/drawing/2014/main" id="{B6EFBE7B-8AD6-3147-E05C-0EF110F8A900}"/>
              </a:ext>
            </a:extLst>
          </p:cNvPr>
          <p:cNvSpPr>
            <a:spLocks noGrp="1"/>
          </p:cNvSpPr>
          <p:nvPr>
            <p:ph idx="1"/>
          </p:nvPr>
        </p:nvSpPr>
        <p:spPr>
          <a:xfrm>
            <a:off x="1121822" y="4352544"/>
            <a:ext cx="2410650" cy="1239894"/>
          </a:xfrm>
        </p:spPr>
        <p:txBody>
          <a:bodyPr vert="horz" lIns="91440" tIns="45720" rIns="91440" bIns="45720" rtlCol="0">
            <a:normAutofit lnSpcReduction="10000"/>
          </a:bodyPr>
          <a:lstStyle/>
          <a:p>
            <a:pPr marL="0" indent="0" algn="ctr">
              <a:buNone/>
            </a:pPr>
            <a:r>
              <a:rPr lang="en-US" u="sng" kern="1200" dirty="0">
                <a:solidFill>
                  <a:srgbClr val="FFFFFF"/>
                </a:solidFill>
                <a:latin typeface="+mn-lt"/>
                <a:ea typeface="+mn-ea"/>
                <a:cs typeface="+mn-cs"/>
              </a:rPr>
              <a:t>Verifying/Promoting/  Blocking Users</a:t>
            </a:r>
          </a:p>
          <a:p>
            <a:pPr marL="0" indent="0" algn="ctr">
              <a:buNone/>
            </a:pPr>
            <a:r>
              <a:rPr lang="en-US" dirty="0">
                <a:solidFill>
                  <a:srgbClr val="FFFFFF"/>
                </a:solidFill>
              </a:rPr>
              <a:t>This is exclusive to Admin only</a:t>
            </a:r>
          </a:p>
          <a:p>
            <a:pPr marL="0" indent="0" algn="ctr">
              <a:buNone/>
            </a:pPr>
            <a:endParaRPr lang="en-US" kern="1200" dirty="0">
              <a:solidFill>
                <a:srgbClr val="FFFFFF"/>
              </a:solidFill>
              <a:latin typeface="+mn-lt"/>
              <a:ea typeface="+mn-ea"/>
              <a:cs typeface="+mn-cs"/>
            </a:endParaRPr>
          </a:p>
        </p:txBody>
      </p:sp>
      <p:pic>
        <p:nvPicPr>
          <p:cNvPr id="4" name="Picture 3">
            <a:extLst>
              <a:ext uri="{FF2B5EF4-FFF2-40B4-BE49-F238E27FC236}">
                <a16:creationId xmlns:a16="http://schemas.microsoft.com/office/drawing/2014/main" id="{C839274B-8BC8-4F3D-9CA8-FD7D323FB443}"/>
              </a:ext>
            </a:extLst>
          </p:cNvPr>
          <p:cNvPicPr>
            <a:picLocks noChangeAspect="1"/>
          </p:cNvPicPr>
          <p:nvPr/>
        </p:nvPicPr>
        <p:blipFill>
          <a:blip r:embed="rId2"/>
          <a:stretch>
            <a:fillRect/>
          </a:stretch>
        </p:blipFill>
        <p:spPr>
          <a:xfrm>
            <a:off x="5294376" y="1613398"/>
            <a:ext cx="6257544" cy="3316498"/>
          </a:xfrm>
          <a:prstGeom prst="rect">
            <a:avLst/>
          </a:prstGeom>
        </p:spPr>
      </p:pic>
    </p:spTree>
    <p:extLst>
      <p:ext uri="{BB962C8B-B14F-4D97-AF65-F5344CB8AC3E}">
        <p14:creationId xmlns:p14="http://schemas.microsoft.com/office/powerpoint/2010/main" val="4024235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F1DA45-2545-CA41-C2D8-AC86247A832C}"/>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000"/>
              <a:t>implementation</a:t>
            </a:r>
          </a:p>
        </p:txBody>
      </p:sp>
      <p:sp>
        <p:nvSpPr>
          <p:cNvPr id="3" name="Content Placeholder 2">
            <a:extLst>
              <a:ext uri="{FF2B5EF4-FFF2-40B4-BE49-F238E27FC236}">
                <a16:creationId xmlns:a16="http://schemas.microsoft.com/office/drawing/2014/main" id="{3B3C36EE-34CC-814A-1BBB-EE32032A9864}"/>
              </a:ext>
            </a:extLst>
          </p:cNvPr>
          <p:cNvSpPr>
            <a:spLocks noGrp="1"/>
          </p:cNvSpPr>
          <p:nvPr>
            <p:ph idx="1"/>
          </p:nvPr>
        </p:nvSpPr>
        <p:spPr>
          <a:xfrm>
            <a:off x="1121822" y="4352544"/>
            <a:ext cx="2410650" cy="1239894"/>
          </a:xfrm>
        </p:spPr>
        <p:txBody>
          <a:bodyPr vert="horz" lIns="91440" tIns="45720" rIns="91440" bIns="45720" rtlCol="0">
            <a:normAutofit/>
          </a:bodyPr>
          <a:lstStyle/>
          <a:p>
            <a:pPr marL="0" indent="0" algn="ctr">
              <a:buNone/>
            </a:pPr>
            <a:r>
              <a:rPr lang="en-US" u="sng" kern="1200" dirty="0">
                <a:solidFill>
                  <a:srgbClr val="FFFFFF"/>
                </a:solidFill>
                <a:latin typeface="+mn-lt"/>
                <a:ea typeface="+mn-ea"/>
                <a:cs typeface="+mn-cs"/>
              </a:rPr>
              <a:t>Verified Articles</a:t>
            </a:r>
            <a:endParaRPr lang="en-US" kern="1200" dirty="0">
              <a:solidFill>
                <a:srgbClr val="FFFFFF"/>
              </a:solidFill>
              <a:latin typeface="+mn-lt"/>
              <a:ea typeface="+mn-ea"/>
              <a:cs typeface="+mn-cs"/>
            </a:endParaRPr>
          </a:p>
        </p:txBody>
      </p:sp>
      <p:pic>
        <p:nvPicPr>
          <p:cNvPr id="10" name="Picture 9" descr="Graphical user interface&#10;&#10;Description automatically generated">
            <a:extLst>
              <a:ext uri="{FF2B5EF4-FFF2-40B4-BE49-F238E27FC236}">
                <a16:creationId xmlns:a16="http://schemas.microsoft.com/office/drawing/2014/main" id="{BD655FDD-B05E-4C94-5ABD-AF25033E5D00}"/>
              </a:ext>
            </a:extLst>
          </p:cNvPr>
          <p:cNvPicPr>
            <a:picLocks noChangeAspect="1"/>
          </p:cNvPicPr>
          <p:nvPr/>
        </p:nvPicPr>
        <p:blipFill>
          <a:blip r:embed="rId2"/>
          <a:stretch>
            <a:fillRect/>
          </a:stretch>
        </p:blipFill>
        <p:spPr>
          <a:xfrm>
            <a:off x="5294376" y="1605575"/>
            <a:ext cx="6257544" cy="3332143"/>
          </a:xfrm>
          <a:prstGeom prst="rect">
            <a:avLst/>
          </a:prstGeom>
        </p:spPr>
      </p:pic>
    </p:spTree>
    <p:extLst>
      <p:ext uri="{BB962C8B-B14F-4D97-AF65-F5344CB8AC3E}">
        <p14:creationId xmlns:p14="http://schemas.microsoft.com/office/powerpoint/2010/main" val="1518226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B3101-F32F-24C0-1335-A0859A89F262}"/>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implementation</a:t>
            </a:r>
          </a:p>
        </p:txBody>
      </p:sp>
      <p:sp>
        <p:nvSpPr>
          <p:cNvPr id="3" name="Content Placeholder 2">
            <a:extLst>
              <a:ext uri="{FF2B5EF4-FFF2-40B4-BE49-F238E27FC236}">
                <a16:creationId xmlns:a16="http://schemas.microsoft.com/office/drawing/2014/main" id="{D57CA02A-ED09-2A8D-385B-1323640C81EF}"/>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a:solidFill>
                  <a:schemeClr val="tx1">
                    <a:lumMod val="75000"/>
                    <a:lumOff val="25000"/>
                  </a:schemeClr>
                </a:solidFill>
              </a:rPr>
              <a:t>Searching for Live News</a:t>
            </a:r>
          </a:p>
        </p:txBody>
      </p:sp>
      <p:pic>
        <p:nvPicPr>
          <p:cNvPr id="4" name="Picture 3" descr="Graphical user interface&#10;&#10;Description automatically generated with medium confidence">
            <a:extLst>
              <a:ext uri="{FF2B5EF4-FFF2-40B4-BE49-F238E27FC236}">
                <a16:creationId xmlns:a16="http://schemas.microsoft.com/office/drawing/2014/main" id="{F8E7E63C-3929-C00E-99ED-F41C77F33ECC}"/>
              </a:ext>
            </a:extLst>
          </p:cNvPr>
          <p:cNvPicPr>
            <a:picLocks noChangeAspect="1"/>
          </p:cNvPicPr>
          <p:nvPr/>
        </p:nvPicPr>
        <p:blipFill>
          <a:blip r:embed="rId2"/>
          <a:stretch>
            <a:fillRect/>
          </a:stretch>
        </p:blipFill>
        <p:spPr>
          <a:xfrm>
            <a:off x="1556004" y="1094254"/>
            <a:ext cx="4297680" cy="2288515"/>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2CE51CB0-D9AD-E1DF-2B0E-7907AB1C509B}"/>
              </a:ext>
            </a:extLst>
          </p:cNvPr>
          <p:cNvPicPr>
            <a:picLocks noChangeAspect="1"/>
          </p:cNvPicPr>
          <p:nvPr/>
        </p:nvPicPr>
        <p:blipFill>
          <a:blip r:embed="rId3"/>
          <a:stretch>
            <a:fillRect/>
          </a:stretch>
        </p:blipFill>
        <p:spPr>
          <a:xfrm>
            <a:off x="6338316" y="1099626"/>
            <a:ext cx="4297680" cy="2277770"/>
          </a:xfrm>
          <a:prstGeom prst="rect">
            <a:avLst/>
          </a:prstGeom>
        </p:spPr>
      </p:pic>
    </p:spTree>
    <p:extLst>
      <p:ext uri="{BB962C8B-B14F-4D97-AF65-F5344CB8AC3E}">
        <p14:creationId xmlns:p14="http://schemas.microsoft.com/office/powerpoint/2010/main" val="256358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15363-7BDF-1802-7503-32F932DCCAC6}"/>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000"/>
              <a:t>implementation</a:t>
            </a:r>
          </a:p>
        </p:txBody>
      </p:sp>
      <p:sp>
        <p:nvSpPr>
          <p:cNvPr id="3" name="Content Placeholder 2">
            <a:extLst>
              <a:ext uri="{FF2B5EF4-FFF2-40B4-BE49-F238E27FC236}">
                <a16:creationId xmlns:a16="http://schemas.microsoft.com/office/drawing/2014/main" id="{1A2D3644-8BC9-24AA-2D46-B3C3A4A179E2}"/>
              </a:ext>
            </a:extLst>
          </p:cNvPr>
          <p:cNvSpPr>
            <a:spLocks noGrp="1"/>
          </p:cNvSpPr>
          <p:nvPr>
            <p:ph idx="1"/>
          </p:nvPr>
        </p:nvSpPr>
        <p:spPr>
          <a:xfrm>
            <a:off x="1121822" y="4352544"/>
            <a:ext cx="2410650" cy="1239894"/>
          </a:xfrm>
        </p:spPr>
        <p:txBody>
          <a:bodyPr vert="horz" lIns="91440" tIns="45720" rIns="91440" bIns="45720" rtlCol="0">
            <a:normAutofit fontScale="85000" lnSpcReduction="20000"/>
          </a:bodyPr>
          <a:lstStyle/>
          <a:p>
            <a:pPr marL="0" indent="0" algn="ctr">
              <a:buNone/>
            </a:pPr>
            <a:r>
              <a:rPr lang="en-US" u="sng" kern="1200" dirty="0">
                <a:solidFill>
                  <a:srgbClr val="FFFFFF"/>
                </a:solidFill>
                <a:latin typeface="+mn-lt"/>
                <a:ea typeface="+mn-ea"/>
                <a:cs typeface="+mn-cs"/>
              </a:rPr>
              <a:t>Reading Full Post/Live News Post</a:t>
            </a:r>
            <a:br>
              <a:rPr lang="en-US" kern="1200" dirty="0">
                <a:solidFill>
                  <a:srgbClr val="FFFFFF"/>
                </a:solidFill>
                <a:latin typeface="+mn-lt"/>
                <a:ea typeface="+mn-ea"/>
                <a:cs typeface="+mn-cs"/>
              </a:rPr>
            </a:br>
            <a:r>
              <a:rPr lang="en-US" kern="1200" dirty="0">
                <a:solidFill>
                  <a:srgbClr val="FFFFFF"/>
                </a:solidFill>
                <a:latin typeface="+mn-lt"/>
                <a:ea typeface="+mn-ea"/>
                <a:cs typeface="+mn-cs"/>
              </a:rPr>
              <a:t>User can get the summary,  Audio transcription or can Translate it to language one is comfortable with.</a:t>
            </a:r>
          </a:p>
        </p:txBody>
      </p:sp>
      <p:pic>
        <p:nvPicPr>
          <p:cNvPr id="4" name="Picture 3" descr="Graphical user interface, text&#10;&#10;Description automatically generated">
            <a:extLst>
              <a:ext uri="{FF2B5EF4-FFF2-40B4-BE49-F238E27FC236}">
                <a16:creationId xmlns:a16="http://schemas.microsoft.com/office/drawing/2014/main" id="{AA7CBF0E-AC52-D51A-B271-1B0BEC382AEC}"/>
              </a:ext>
            </a:extLst>
          </p:cNvPr>
          <p:cNvPicPr>
            <a:picLocks noChangeAspect="1"/>
          </p:cNvPicPr>
          <p:nvPr/>
        </p:nvPicPr>
        <p:blipFill>
          <a:blip r:embed="rId2"/>
          <a:stretch>
            <a:fillRect/>
          </a:stretch>
        </p:blipFill>
        <p:spPr>
          <a:xfrm>
            <a:off x="5294376" y="1613398"/>
            <a:ext cx="6257544" cy="3316498"/>
          </a:xfrm>
          <a:prstGeom prst="rect">
            <a:avLst/>
          </a:prstGeom>
        </p:spPr>
      </p:pic>
    </p:spTree>
    <p:extLst>
      <p:ext uri="{BB962C8B-B14F-4D97-AF65-F5344CB8AC3E}">
        <p14:creationId xmlns:p14="http://schemas.microsoft.com/office/powerpoint/2010/main" val="122614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589A-A4FD-41B7-86B2-6E9E7D680CF8}"/>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1F9A98DA-1CFC-4FA5-B3DE-23E936EB7564}"/>
              </a:ext>
            </a:extLst>
          </p:cNvPr>
          <p:cNvSpPr>
            <a:spLocks noGrp="1"/>
          </p:cNvSpPr>
          <p:nvPr>
            <p:ph idx="1"/>
          </p:nvPr>
        </p:nvSpPr>
        <p:spPr>
          <a:xfrm>
            <a:off x="2231136" y="2869957"/>
            <a:ext cx="7729728" cy="3988043"/>
          </a:xfrm>
        </p:spPr>
        <p:txBody>
          <a:bodyPr>
            <a:normAutofit/>
          </a:bodyPr>
          <a:lstStyle/>
          <a:p>
            <a:pPr marL="0" indent="0">
              <a:buNone/>
            </a:pPr>
            <a:r>
              <a:rPr lang="en-IN" dirty="0"/>
              <a:t>In this modern day, everyone expects to access anything the want within a touch of a button. A Portal is most often one specially designed web page which bring information together from diverse sources in a uniform way. News Portal is an online website of a web-based newspaper that allows the users to catch up on the latest news of various categories such as Politics, Sports, Films etc. </a:t>
            </a:r>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2261952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0A094-234D-F279-1D13-21848730D543}"/>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implementation</a:t>
            </a:r>
          </a:p>
        </p:txBody>
      </p:sp>
      <p:sp>
        <p:nvSpPr>
          <p:cNvPr id="3" name="Content Placeholder 2">
            <a:extLst>
              <a:ext uri="{FF2B5EF4-FFF2-40B4-BE49-F238E27FC236}">
                <a16:creationId xmlns:a16="http://schemas.microsoft.com/office/drawing/2014/main" id="{245C8D82-C97B-9BB8-295F-374CC2E534FA}"/>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a:solidFill>
                  <a:schemeClr val="tx1">
                    <a:lumMod val="75000"/>
                    <a:lumOff val="25000"/>
                  </a:schemeClr>
                </a:solidFill>
              </a:rPr>
              <a:t>View News Based on Category</a:t>
            </a:r>
          </a:p>
        </p:txBody>
      </p:sp>
      <p:pic>
        <p:nvPicPr>
          <p:cNvPr id="5" name="Picture 4" descr="A screenshot of a person&#10;&#10;Description automatically generated with medium confidence">
            <a:extLst>
              <a:ext uri="{FF2B5EF4-FFF2-40B4-BE49-F238E27FC236}">
                <a16:creationId xmlns:a16="http://schemas.microsoft.com/office/drawing/2014/main" id="{D04AA13F-04C3-85D5-6300-93BB08026F56}"/>
              </a:ext>
            </a:extLst>
          </p:cNvPr>
          <p:cNvPicPr>
            <a:picLocks noChangeAspect="1"/>
          </p:cNvPicPr>
          <p:nvPr/>
        </p:nvPicPr>
        <p:blipFill>
          <a:blip r:embed="rId2"/>
          <a:stretch>
            <a:fillRect/>
          </a:stretch>
        </p:blipFill>
        <p:spPr>
          <a:xfrm>
            <a:off x="1556004" y="1099626"/>
            <a:ext cx="4297680" cy="2277770"/>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56BD6F66-803B-8E6A-550C-43A84C765F3D}"/>
              </a:ext>
            </a:extLst>
          </p:cNvPr>
          <p:cNvPicPr>
            <a:picLocks noChangeAspect="1"/>
          </p:cNvPicPr>
          <p:nvPr/>
        </p:nvPicPr>
        <p:blipFill>
          <a:blip r:embed="rId3"/>
          <a:stretch>
            <a:fillRect/>
          </a:stretch>
        </p:blipFill>
        <p:spPr>
          <a:xfrm>
            <a:off x="6338316" y="1099626"/>
            <a:ext cx="4297680" cy="2277770"/>
          </a:xfrm>
          <a:prstGeom prst="rect">
            <a:avLst/>
          </a:prstGeom>
        </p:spPr>
      </p:pic>
    </p:spTree>
    <p:extLst>
      <p:ext uri="{BB962C8B-B14F-4D97-AF65-F5344CB8AC3E}">
        <p14:creationId xmlns:p14="http://schemas.microsoft.com/office/powerpoint/2010/main" val="3246904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BB885-06FB-686A-A8BA-9ADEBB2C7A37}"/>
              </a:ext>
            </a:extLst>
          </p:cNvPr>
          <p:cNvSpPr>
            <a:spLocks noGrp="1"/>
          </p:cNvSpPr>
          <p:nvPr>
            <p:ph type="title"/>
          </p:nvPr>
        </p:nvSpPr>
        <p:spPr/>
        <p:txBody>
          <a:bodyPr/>
          <a:lstStyle/>
          <a:p>
            <a:r>
              <a:rPr lang="en-US" dirty="0"/>
              <a:t>DEMO</a:t>
            </a:r>
            <a:endParaRPr lang="en-IN" dirty="0"/>
          </a:p>
        </p:txBody>
      </p:sp>
      <p:sp>
        <p:nvSpPr>
          <p:cNvPr id="3" name="Content Placeholder 2">
            <a:extLst>
              <a:ext uri="{FF2B5EF4-FFF2-40B4-BE49-F238E27FC236}">
                <a16:creationId xmlns:a16="http://schemas.microsoft.com/office/drawing/2014/main" id="{33052DB8-526C-AC49-2BC6-1293EF36C5B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57289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87DF-21FF-4D16-9413-877980F0061B}"/>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C7D2766A-601E-4CD2-AEC2-F93EB4BAA183}"/>
              </a:ext>
            </a:extLst>
          </p:cNvPr>
          <p:cNvSpPr>
            <a:spLocks noGrp="1"/>
          </p:cNvSpPr>
          <p:nvPr>
            <p:ph idx="1"/>
          </p:nvPr>
        </p:nvSpPr>
        <p:spPr/>
        <p:txBody>
          <a:bodyPr>
            <a:normAutofit/>
          </a:bodyPr>
          <a:lstStyle/>
          <a:p>
            <a:r>
              <a:rPr lang="en-IN" sz="2000" dirty="0"/>
              <a:t>The manual system of newspaper involves all the clerical work, which is  a complicated job. In today’s fast life, it is difficult for the users to get news at their move.</a:t>
            </a:r>
          </a:p>
          <a:p>
            <a:pPr marL="0" indent="0">
              <a:buNone/>
            </a:pPr>
            <a:endParaRPr lang="en-IN" sz="2000" dirty="0"/>
          </a:p>
        </p:txBody>
      </p:sp>
    </p:spTree>
    <p:extLst>
      <p:ext uri="{BB962C8B-B14F-4D97-AF65-F5344CB8AC3E}">
        <p14:creationId xmlns:p14="http://schemas.microsoft.com/office/powerpoint/2010/main" val="3277860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B755-95A6-4F3B-BCCC-840D6E8F761B}"/>
              </a:ext>
            </a:extLst>
          </p:cNvPr>
          <p:cNvSpPr>
            <a:spLocks noGrp="1"/>
          </p:cNvSpPr>
          <p:nvPr>
            <p:ph type="title"/>
          </p:nvPr>
        </p:nvSpPr>
        <p:spPr/>
        <p:txBody>
          <a:bodyPr/>
          <a:lstStyle/>
          <a:p>
            <a:r>
              <a:rPr lang="en-IN" dirty="0"/>
              <a:t>SOLUTION STATEMENT</a:t>
            </a:r>
          </a:p>
        </p:txBody>
      </p:sp>
      <p:sp>
        <p:nvSpPr>
          <p:cNvPr id="3" name="Content Placeholder 2">
            <a:extLst>
              <a:ext uri="{FF2B5EF4-FFF2-40B4-BE49-F238E27FC236}">
                <a16:creationId xmlns:a16="http://schemas.microsoft.com/office/drawing/2014/main" id="{824F63BF-45AA-4D6B-BCF5-089A6A09DFA1}"/>
              </a:ext>
            </a:extLst>
          </p:cNvPr>
          <p:cNvSpPr>
            <a:spLocks noGrp="1"/>
          </p:cNvSpPr>
          <p:nvPr>
            <p:ph idx="1"/>
          </p:nvPr>
        </p:nvSpPr>
        <p:spPr/>
        <p:txBody>
          <a:bodyPr/>
          <a:lstStyle/>
          <a:p>
            <a:r>
              <a:rPr lang="en-IN" dirty="0"/>
              <a:t>This news portal will help people to get any news in the world at any time and place, as long as you have an internet connection.  People can catch up on the latest news, in that order. </a:t>
            </a:r>
          </a:p>
          <a:p>
            <a:r>
              <a:rPr lang="en-IN" dirty="0"/>
              <a:t>All the news articles will be separated into different categories, thus reducing the time and effort of the user to search for a specific news. </a:t>
            </a:r>
          </a:p>
          <a:p>
            <a:r>
              <a:rPr lang="en-IN" dirty="0"/>
              <a:t>User friendly interface</a:t>
            </a:r>
          </a:p>
          <a:p>
            <a:r>
              <a:rPr lang="en-IN" dirty="0"/>
              <a:t>Older news can also be read, unlike in a newspaper which contains only the news of that particular day.  </a:t>
            </a:r>
          </a:p>
        </p:txBody>
      </p:sp>
    </p:spTree>
    <p:extLst>
      <p:ext uri="{BB962C8B-B14F-4D97-AF65-F5344CB8AC3E}">
        <p14:creationId xmlns:p14="http://schemas.microsoft.com/office/powerpoint/2010/main" val="330420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2B37-31A8-41FD-88F6-D702408E4241}"/>
              </a:ext>
            </a:extLst>
          </p:cNvPr>
          <p:cNvSpPr>
            <a:spLocks noGrp="1"/>
          </p:cNvSpPr>
          <p:nvPr>
            <p:ph type="title"/>
          </p:nvPr>
        </p:nvSpPr>
        <p:spPr/>
        <p:txBody>
          <a:bodyPr/>
          <a:lstStyle/>
          <a:p>
            <a:r>
              <a:rPr lang="en-IN" dirty="0"/>
              <a:t>TECHNOLOGY USED</a:t>
            </a:r>
          </a:p>
        </p:txBody>
      </p:sp>
      <p:sp>
        <p:nvSpPr>
          <p:cNvPr id="3" name="Content Placeholder 2">
            <a:extLst>
              <a:ext uri="{FF2B5EF4-FFF2-40B4-BE49-F238E27FC236}">
                <a16:creationId xmlns:a16="http://schemas.microsoft.com/office/drawing/2014/main" id="{9B901545-BD2E-4358-A6EF-627B646CE4E2}"/>
              </a:ext>
            </a:extLst>
          </p:cNvPr>
          <p:cNvSpPr>
            <a:spLocks noGrp="1"/>
          </p:cNvSpPr>
          <p:nvPr>
            <p:ph idx="1"/>
          </p:nvPr>
        </p:nvSpPr>
        <p:spPr>
          <a:xfrm>
            <a:off x="2231136" y="2558531"/>
            <a:ext cx="7729728" cy="3882026"/>
          </a:xfrm>
        </p:spPr>
        <p:txBody>
          <a:bodyPr>
            <a:normAutofit/>
          </a:bodyPr>
          <a:lstStyle/>
          <a:p>
            <a:pPr marL="0" indent="0">
              <a:buNone/>
            </a:pPr>
            <a:r>
              <a:rPr lang="en-IN" sz="2400" dirty="0"/>
              <a:t>FRONT-END</a:t>
            </a:r>
          </a:p>
          <a:p>
            <a:r>
              <a:rPr lang="en-IN" sz="2000" dirty="0"/>
              <a:t>HTML: </a:t>
            </a:r>
            <a:r>
              <a:rPr lang="en-IN" dirty="0"/>
              <a:t>HTML stands for Hyper Text Markup Language, which is the most widely used language on Web to develop web pages and web applications. "Hypertext" refers to the hyperlinks that an HTML page may contain.  "Markup language" refers to the way </a:t>
            </a:r>
            <a:r>
              <a:rPr lang="en-IN" dirty="0">
                <a:solidFill>
                  <a:schemeClr val="tx1"/>
                </a:solidFill>
              </a:rPr>
              <a:t>tags</a:t>
            </a:r>
            <a:r>
              <a:rPr lang="en-IN" dirty="0"/>
              <a:t> are used to define the page layout and elements within the page.</a:t>
            </a:r>
            <a:endParaRPr lang="en-IN" sz="2000" dirty="0"/>
          </a:p>
          <a:p>
            <a:r>
              <a:rPr lang="en-IN" sz="2000" dirty="0"/>
              <a:t>CSS: </a:t>
            </a:r>
            <a:r>
              <a:rPr lang="en-IN" dirty="0"/>
              <a:t>CSS is the language for describing the presentation of Web pages, including colours, layout, and fonts. CSS saves a lot of work as it enables multiple web pages to share the same style by specifying the relevant CSS in a separate .css file, and reduce complexity and repetition in the structural content.</a:t>
            </a:r>
          </a:p>
          <a:p>
            <a:endParaRPr lang="en-IN" dirty="0"/>
          </a:p>
        </p:txBody>
      </p:sp>
    </p:spTree>
    <p:extLst>
      <p:ext uri="{BB962C8B-B14F-4D97-AF65-F5344CB8AC3E}">
        <p14:creationId xmlns:p14="http://schemas.microsoft.com/office/powerpoint/2010/main" val="3838889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8F0FE-2FBD-4F24-A505-FD74B2E4E67C}"/>
              </a:ext>
            </a:extLst>
          </p:cNvPr>
          <p:cNvSpPr>
            <a:spLocks noGrp="1"/>
          </p:cNvSpPr>
          <p:nvPr>
            <p:ph idx="1"/>
          </p:nvPr>
        </p:nvSpPr>
        <p:spPr>
          <a:xfrm>
            <a:off x="2231136" y="1167052"/>
            <a:ext cx="7729728" cy="4663905"/>
          </a:xfrm>
        </p:spPr>
        <p:txBody>
          <a:bodyPr>
            <a:normAutofit/>
          </a:bodyPr>
          <a:lstStyle/>
          <a:p>
            <a:pPr marL="0" indent="0">
              <a:buNone/>
            </a:pPr>
            <a:r>
              <a:rPr lang="en-IN" sz="2400" dirty="0"/>
              <a:t>DATABASES</a:t>
            </a:r>
          </a:p>
          <a:p>
            <a:pPr marL="0" indent="0">
              <a:buNone/>
            </a:pPr>
            <a:r>
              <a:rPr lang="en-IN" sz="2000" dirty="0"/>
              <a:t>SQLite: </a:t>
            </a:r>
          </a:p>
          <a:p>
            <a:r>
              <a:rPr lang="en-IN" dirty="0"/>
              <a:t>SQLite is an relational database management system based on </a:t>
            </a:r>
            <a:r>
              <a:rPr lang="en-IN" b="1" dirty="0"/>
              <a:t>SQL</a:t>
            </a:r>
            <a:r>
              <a:rPr lang="en-IN" dirty="0"/>
              <a:t> – </a:t>
            </a:r>
            <a:r>
              <a:rPr lang="en-IN" b="1" dirty="0"/>
              <a:t>S</a:t>
            </a:r>
            <a:r>
              <a:rPr lang="en-IN" dirty="0"/>
              <a:t>tructured </a:t>
            </a:r>
            <a:r>
              <a:rPr lang="en-IN" b="1" dirty="0"/>
              <a:t>Q</a:t>
            </a:r>
            <a:r>
              <a:rPr lang="en-IN" dirty="0"/>
              <a:t>uery </a:t>
            </a:r>
            <a:r>
              <a:rPr lang="en-IN" b="1" dirty="0"/>
              <a:t>L</a:t>
            </a:r>
            <a:r>
              <a:rPr lang="en-IN" dirty="0"/>
              <a:t>anguage. </a:t>
            </a:r>
            <a:r>
              <a:rPr lang="en-IN" b="1" dirty="0"/>
              <a:t>SQL</a:t>
            </a:r>
            <a:r>
              <a:rPr lang="en-IN" dirty="0"/>
              <a:t> is the most popular language for adding, accessing and managing content in a database. </a:t>
            </a:r>
          </a:p>
          <a:p>
            <a:r>
              <a:rPr lang="en-IN" dirty="0"/>
              <a:t>SQLite is open-source i.e., you can use SQLite without paying a dime.  Also, if you want, you can change its source code to suit your needs.</a:t>
            </a:r>
          </a:p>
        </p:txBody>
      </p:sp>
    </p:spTree>
    <p:extLst>
      <p:ext uri="{BB962C8B-B14F-4D97-AF65-F5344CB8AC3E}">
        <p14:creationId xmlns:p14="http://schemas.microsoft.com/office/powerpoint/2010/main" val="687197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8CF93-9C79-461D-911F-9FF49848334F}"/>
              </a:ext>
            </a:extLst>
          </p:cNvPr>
          <p:cNvSpPr>
            <a:spLocks noGrp="1"/>
          </p:cNvSpPr>
          <p:nvPr>
            <p:ph idx="1"/>
          </p:nvPr>
        </p:nvSpPr>
        <p:spPr>
          <a:xfrm>
            <a:off x="2231136" y="1538114"/>
            <a:ext cx="7729728" cy="3935034"/>
          </a:xfrm>
        </p:spPr>
        <p:txBody>
          <a:bodyPr>
            <a:normAutofit/>
          </a:bodyPr>
          <a:lstStyle/>
          <a:p>
            <a:pPr marL="0" indent="0">
              <a:buNone/>
            </a:pPr>
            <a:r>
              <a:rPr lang="en-IN" sz="2400" dirty="0"/>
              <a:t>BACK-END</a:t>
            </a:r>
          </a:p>
          <a:p>
            <a:pPr marL="0" indent="0">
              <a:buNone/>
            </a:pPr>
            <a:r>
              <a:rPr lang="en-IN" sz="2000" dirty="0"/>
              <a:t>Flask: </a:t>
            </a:r>
          </a:p>
          <a:p>
            <a:pPr marL="0" indent="0">
              <a:buNone/>
            </a:pPr>
            <a:r>
              <a:rPr lang="en-IN" dirty="0"/>
              <a:t>Flask is a popular Python web framework, meaning it is a third-party Python library used for developing web applications. Flask is a micro web framework written in Python. It is classified as a microframework because it does not require particular tools or libraries</a:t>
            </a:r>
          </a:p>
          <a:p>
            <a:pPr marL="0" indent="0">
              <a:buNone/>
            </a:pPr>
            <a:endParaRPr lang="en-IN" sz="2000" dirty="0"/>
          </a:p>
        </p:txBody>
      </p:sp>
    </p:spTree>
    <p:extLst>
      <p:ext uri="{BB962C8B-B14F-4D97-AF65-F5344CB8AC3E}">
        <p14:creationId xmlns:p14="http://schemas.microsoft.com/office/powerpoint/2010/main" val="1051031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8CF93-9C79-461D-911F-9FF49848334F}"/>
              </a:ext>
            </a:extLst>
          </p:cNvPr>
          <p:cNvSpPr>
            <a:spLocks noGrp="1"/>
          </p:cNvSpPr>
          <p:nvPr>
            <p:ph idx="1"/>
          </p:nvPr>
        </p:nvSpPr>
        <p:spPr>
          <a:xfrm>
            <a:off x="2231136" y="1538114"/>
            <a:ext cx="7729728" cy="3935034"/>
          </a:xfrm>
        </p:spPr>
        <p:txBody>
          <a:bodyPr>
            <a:normAutofit/>
          </a:bodyPr>
          <a:lstStyle/>
          <a:p>
            <a:pPr marL="0" indent="0">
              <a:buNone/>
            </a:pPr>
            <a:r>
              <a:rPr lang="en-IN" sz="2400" dirty="0"/>
              <a:t>APIs</a:t>
            </a:r>
          </a:p>
          <a:p>
            <a:pPr marL="0" indent="0">
              <a:buNone/>
            </a:pPr>
            <a:r>
              <a:rPr lang="en-IN" sz="2000" dirty="0"/>
              <a:t>NewsAPI: </a:t>
            </a:r>
          </a:p>
          <a:p>
            <a:pPr marL="0" indent="0">
              <a:buNone/>
            </a:pPr>
            <a:r>
              <a:rPr lang="en-US" b="0" i="0" dirty="0">
                <a:effectLst/>
                <a:latin typeface="+mj-lt"/>
              </a:rPr>
              <a:t>NewsAPI helps locate articles and breaking news headlines from news sources and blogs across the web with a JSON API. </a:t>
            </a:r>
          </a:p>
          <a:p>
            <a:pPr marL="0" indent="0">
              <a:buNone/>
            </a:pPr>
            <a:endParaRPr lang="en-IN" dirty="0"/>
          </a:p>
          <a:p>
            <a:pPr marL="0" indent="0">
              <a:buNone/>
            </a:pPr>
            <a:endParaRPr lang="en-IN" sz="2000" dirty="0"/>
          </a:p>
        </p:txBody>
      </p:sp>
    </p:spTree>
    <p:extLst>
      <p:ext uri="{BB962C8B-B14F-4D97-AF65-F5344CB8AC3E}">
        <p14:creationId xmlns:p14="http://schemas.microsoft.com/office/powerpoint/2010/main" val="196026163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1416</TotalTime>
  <Words>1163</Words>
  <Application>Microsoft Office PowerPoint</Application>
  <PresentationFormat>Widescreen</PresentationFormat>
  <Paragraphs>129</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Gill Sans MT</vt:lpstr>
      <vt:lpstr>Parcel</vt:lpstr>
      <vt:lpstr>NEWS PORTAL</vt:lpstr>
      <vt:lpstr>CONTENTS</vt:lpstr>
      <vt:lpstr>ABSTRACT</vt:lpstr>
      <vt:lpstr>PROBLEM STATEMENT</vt:lpstr>
      <vt:lpstr>SOLUTION STATEMENT</vt:lpstr>
      <vt:lpstr>TECHNOLOGY USED</vt:lpstr>
      <vt:lpstr>PowerPoint Presentation</vt:lpstr>
      <vt:lpstr>PowerPoint Presentation</vt:lpstr>
      <vt:lpstr>PowerPoint Presentation</vt:lpstr>
      <vt:lpstr>PowerPoint Presentation</vt:lpstr>
      <vt:lpstr>PowerPoint Presentation</vt:lpstr>
      <vt:lpstr>USE-CASES</vt:lpstr>
      <vt:lpstr>PowerPoint Presentation</vt:lpstr>
      <vt:lpstr>PowerPoint Presentation</vt:lpstr>
      <vt:lpstr>PowerPoint Presentation</vt:lpstr>
      <vt:lpstr>PowerPoint Presentation</vt:lpstr>
      <vt:lpstr>PowerPoint Presentation</vt:lpstr>
      <vt:lpstr>HIGH LEVEL ARCHITECTURE</vt:lpstr>
      <vt:lpstr>UML DIAGRAMS (Class Diagram)</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PORTAL</dc:title>
  <dc:creator>Devaki Tanguturi</dc:creator>
  <cp:lastModifiedBy>19-737-138_NAVANEETH KRISHNA TANGUTURI</cp:lastModifiedBy>
  <cp:revision>117</cp:revision>
  <dcterms:created xsi:type="dcterms:W3CDTF">2018-07-30T09:09:09Z</dcterms:created>
  <dcterms:modified xsi:type="dcterms:W3CDTF">2022-05-28T03:14:31Z</dcterms:modified>
</cp:coreProperties>
</file>